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6" r:id="rId3"/>
    <p:sldId id="259" r:id="rId4"/>
    <p:sldId id="258" r:id="rId5"/>
    <p:sldId id="264" r:id="rId6"/>
    <p:sldId id="278" r:id="rId7"/>
    <p:sldId id="263" r:id="rId8"/>
    <p:sldId id="265" r:id="rId9"/>
    <p:sldId id="267" r:id="rId10"/>
    <p:sldId id="268" r:id="rId11"/>
    <p:sldId id="277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29" autoAdjust="0"/>
    <p:restoredTop sz="94660"/>
  </p:normalViewPr>
  <p:slideViewPr>
    <p:cSldViewPr>
      <p:cViewPr varScale="1">
        <p:scale>
          <a:sx n="114" d="100"/>
          <a:sy n="114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9490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1193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149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8895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5104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92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7111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449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59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8593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944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CB25D61-2DE8-4890-894E-2A9DA984D4BE}" type="datetimeFigureOut">
              <a:rPr lang="cs-CZ" smtClean="0"/>
              <a:pPr/>
              <a:t>13.11.2024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79CF9E0-69D4-432E-950A-E1CCB30EE0C0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705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mat.cz/" TargetMode="External"/><Relationship Id="rId7" Type="http://schemas.openxmlformats.org/officeDocument/2006/relationships/hyperlink" Target="http://www.dipsy.cz/" TargetMode="External"/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zdelavanivdatech.cz/" TargetMode="External"/><Relationship Id="rId5" Type="http://schemas.openxmlformats.org/officeDocument/2006/relationships/hyperlink" Target="http://www.atlasskolstvi.cz/" TargetMode="External"/><Relationship Id="rId4" Type="http://schemas.openxmlformats.org/officeDocument/2006/relationships/hyperlink" Target="http://www.infoabsolven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file/61876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032448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cs-CZ" altLang="cs-CZ" sz="8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Přijímací řízení</a:t>
            </a:r>
            <a:r>
              <a:rPr lang="cs-CZ" altLang="cs-CZ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5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5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 školním roce 2024/2025</a:t>
            </a:r>
            <a:r>
              <a:rPr lang="cs-CZ" altLang="cs-CZ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cs-CZ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676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přijímacího řízení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45433"/>
            <a:ext cx="8229600" cy="4525963"/>
          </a:xfrm>
        </p:spPr>
        <p:txBody>
          <a:bodyPr>
            <a:norm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cs-CZ" alt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cs-CZ" altLang="cs-CZ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května -  v elektronickém systému dipsy.cz pod unikátním kódem + na webu SŠ</a:t>
            </a:r>
          </a:p>
          <a:p>
            <a:pPr algn="just">
              <a:spcBef>
                <a:spcPct val="50000"/>
              </a:spcBef>
              <a:defRPr/>
            </a:pP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přijetí/ nepřijetí nebude rozesíláno poštou.</a:t>
            </a:r>
          </a:p>
          <a:p>
            <a:pPr algn="just">
              <a:spcBef>
                <a:spcPct val="50000"/>
              </a:spcBef>
              <a:defRPr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>
                <a:srgbClr val="19489A"/>
              </a:buClr>
              <a:defRPr/>
            </a:pPr>
            <a:r>
              <a:rPr lang="cs-CZ" alt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Odvolání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proti rozhodnutí ředitele školy z kapacitních důvod nemá cenu podávat (pouze pokud bude nějaké pochybení). 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Podává se do 3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dnů, tj.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května 2025.</a:t>
            </a:r>
          </a:p>
        </p:txBody>
      </p:sp>
    </p:spTree>
    <p:extLst>
      <p:ext uri="{BB962C8B-B14F-4D97-AF65-F5344CB8AC3E}">
        <p14:creationId xmlns:p14="http://schemas.microsoft.com/office/powerpoint/2010/main" xmlns="" val="237934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9" y="116632"/>
            <a:ext cx="7886700" cy="2664296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56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56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kola přijímacího řízení</a:t>
            </a:r>
            <a:r>
              <a:rPr lang="cs-CZ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6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0060" y="1794986"/>
            <a:ext cx="8229600" cy="4781128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kolo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probíhá stejným způsobem jako 1. kolo</a:t>
            </a:r>
          </a:p>
          <a:p>
            <a:r>
              <a:rPr lang="cs-CZ" sz="24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se hlásit pouze: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žáci, kteří nebyli přijati v 1. kole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žáci, kteří se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VZDAJÍ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svého přijetí v 1. kole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Přihlášky se podávají na max. 3 obory, kde jsou neobsazená místa po 1. kole.</a:t>
            </a: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Nedělá se JPZ, berou se výsledky z 1. kola.</a:t>
            </a:r>
          </a:p>
          <a:p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kolo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 režii SŠ, není jednotná přijímací zkouška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616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7159" y="116632"/>
            <a:ext cx="7886700" cy="1990268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k přijímacímu řízení</a:t>
            </a: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159" y="1772816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nejasností kontaktujte: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 uč. J. Voborníkovou (kariérová poradkyně)</a:t>
            </a: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Užitečné odkazy: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www.prihlaskynastredni.cz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(jak vyplňovat přihlášku na SŠ)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www.cermat.cz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(vzorové testy JPZ)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www.infoabsolvent.cz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(přehled SŠ a oborů v celé ČR)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www.atlasskolstvi.cz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(přehled SŠ a oborů v celé ČR)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www.vzdelavanivdatech.cz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(statistika přihlášení/ přijatí na SŠ vloni)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www.dipsy.cz</a:t>
            </a:r>
            <a:r>
              <a:rPr lang="cs-CZ" sz="2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(elektronický systém přihlašování se na SŠ</a:t>
            </a: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Poradenství v oblasti volby povolání: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 Náchod (ÚP) – Mgr. Nikola Plná</a:t>
            </a:r>
          </a:p>
          <a:p>
            <a:pPr marL="0" indent="0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29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00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se dostat na SŠ?</a:t>
            </a:r>
            <a:r>
              <a:rPr lang="cs-CZ" altLang="cs-CZ" sz="1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42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13995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Clr>
                <a:srgbClr val="0F189C"/>
              </a:buClr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1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7CB950A-31D3-442E-9964-956F2C7AEEEC}"/>
              </a:ext>
            </a:extLst>
          </p:cNvPr>
          <p:cNvSpPr/>
          <p:nvPr/>
        </p:nvSpPr>
        <p:spPr>
          <a:xfrm>
            <a:off x="899592" y="2073037"/>
            <a:ext cx="74888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>Krok č. 1:</a:t>
            </a:r>
          </a:p>
          <a:p>
            <a:endParaRPr lang="cs-CZ" altLang="cs-CZ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si příslušné školy, podívat se na jejich webové stránky, podmínky přijetí, DOD atd.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>Krok č. 2:</a:t>
            </a:r>
            <a:b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Během února </a:t>
            </a: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vyplnit PŘIHLÁŠKY 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viz dále tři možnosti podání).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>Krok č. 3:</a:t>
            </a:r>
            <a:b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Úspěšně </a:t>
            </a:r>
            <a:r>
              <a:rPr lang="cs-CZ" altLang="cs-CZ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zvládnout PŘIJÍMACÍ ŘÍZENÍ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(talentové zkoušky, přijímací pohovory, přijímací zkoušky = JPZ).</a:t>
            </a:r>
            <a:b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1164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040979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38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sz="56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Přihláška ke vzdělávání </a:t>
            </a:r>
            <a:r>
              <a:rPr lang="cs-CZ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800"/>
              </a:spcBef>
              <a:buClr>
                <a:srgbClr val="19489A"/>
              </a:buClr>
              <a:buNone/>
              <a:defRPr/>
            </a:pPr>
            <a:endParaRPr lang="cs-CZ" altLang="cs-CZ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1. kole přijímacího řízení může uchazeč podat nejvýše: </a:t>
            </a:r>
          </a:p>
          <a:p>
            <a:pPr marL="0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endParaRPr lang="cs-CZ" altLang="cs-CZ" sz="26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přihlášky </a:t>
            </a:r>
            <a:r>
              <a:rPr lang="cs-CZ" alt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oborů vzdělání </a:t>
            </a: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talentovou zkouškou </a:t>
            </a:r>
          </a:p>
          <a:p>
            <a:pPr marL="0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marL="457200" lvl="1" indent="0" algn="ctr">
              <a:spcBef>
                <a:spcPts val="1200"/>
              </a:spcBef>
              <a:buClr>
                <a:srgbClr val="19489A"/>
              </a:buClr>
              <a:buNone/>
              <a:defRPr/>
            </a:pP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přihlášky </a:t>
            </a:r>
            <a:r>
              <a:rPr lang="cs-CZ" alt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oborů vzdělání </a:t>
            </a: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talentové zkoušky </a:t>
            </a:r>
          </a:p>
          <a:p>
            <a:pPr marL="457200" lvl="1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(maturitní i nematuritní obor)</a:t>
            </a:r>
          </a:p>
          <a:p>
            <a:pPr marL="457200" lvl="1" indent="0" algn="ctr">
              <a:spcBef>
                <a:spcPts val="800"/>
              </a:spcBef>
              <a:buClr>
                <a:srgbClr val="19489A"/>
              </a:buClr>
              <a:buNone/>
              <a:defRPr/>
            </a:pPr>
            <a:endParaRPr lang="cs-CZ" altLang="cs-CZ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1" indent="0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Prioritizace</a:t>
            </a: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škol – </a:t>
            </a:r>
            <a:r>
              <a:rPr lang="cs-CZ" alt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1. místo nejvíce žádaný obor, na</a:t>
            </a:r>
          </a:p>
          <a:p>
            <a:pPr marL="180975" lvl="1" indent="0">
              <a:spcBef>
                <a:spcPts val="800"/>
              </a:spcBef>
              <a:buClr>
                <a:srgbClr val="19489A"/>
              </a:buClr>
              <a:buNone/>
              <a:defRPr/>
            </a:pPr>
            <a:r>
              <a:rPr lang="cs-CZ" alt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poslední místo nejméně žádaný. </a:t>
            </a: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Pořadí nelze později měnit!</a:t>
            </a:r>
          </a:p>
          <a:p>
            <a:pPr marL="180975" indent="0">
              <a:buNone/>
            </a:pP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Vyplnění a doručení na SŠ: </a:t>
            </a:r>
            <a:r>
              <a:rPr lang="cs-CZ" altLang="cs-CZ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- 20. únor 2025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669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002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alt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</a:br>
            <a:r>
              <a:rPr lang="cs-CZ" altLang="cs-CZ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Přijímání do oborů vzdělání </a:t>
            </a:r>
            <a:br>
              <a:rPr lang="cs-CZ" altLang="cs-CZ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altLang="cs-CZ" sz="4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talentovou</a:t>
            </a:r>
            <a:r>
              <a:rPr lang="cs-CZ" altLang="cs-CZ" sz="4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zkouškou</a:t>
            </a:r>
            <a:r>
              <a:rPr lang="cs-CZ" altLang="cs-CZ" sz="4200" b="1" dirty="0">
                <a:solidFill>
                  <a:schemeClr val="tx1"/>
                </a:solidFill>
                <a:latin typeface="Calibri" panose="020F0502020204030204" pitchFamily="34" charset="0"/>
              </a:rPr>
              <a:t/>
            </a:r>
            <a:br>
              <a:rPr lang="cs-CZ" altLang="cs-CZ" sz="42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cs-CZ" sz="42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813995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Clr>
                <a:srgbClr val="0F189C"/>
              </a:buClr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000" indent="-324000" algn="just">
              <a:spcBef>
                <a:spcPts val="600"/>
              </a:spcBef>
              <a:buClr>
                <a:srgbClr val="0F189C"/>
              </a:buClr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stejných pravidel jako ostatní obory!</a:t>
            </a:r>
          </a:p>
          <a:p>
            <a:pPr marL="324000" indent="-324000" algn="just">
              <a:spcBef>
                <a:spcPts val="600"/>
              </a:spcBef>
              <a:buClr>
                <a:srgbClr val="0F189C"/>
              </a:buClr>
              <a:defRPr/>
            </a:pPr>
            <a:endParaRPr lang="cs-CZ" altLang="cs-CZ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000" indent="-324000" algn="just">
              <a:spcBef>
                <a:spcPts val="600"/>
              </a:spcBef>
              <a:buClr>
                <a:srgbClr val="0F189C"/>
              </a:buClr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Uchazeč odevzdá přihlášku do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20. února</a:t>
            </a:r>
          </a:p>
          <a:p>
            <a:pPr marL="324000" indent="-324000" algn="just">
              <a:spcBef>
                <a:spcPts val="600"/>
              </a:spcBef>
              <a:buClr>
                <a:srgbClr val="0F189C"/>
              </a:buClr>
              <a:defRPr/>
            </a:pPr>
            <a:endParaRPr lang="cs-CZ" alt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4000" indent="-324000" algn="just">
              <a:spcBef>
                <a:spcPts val="600"/>
              </a:spcBef>
              <a:buClr>
                <a:srgbClr val="0F189C"/>
              </a:buClr>
              <a:defRPr/>
            </a:pP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Talentová zkouška/ školní zkouška zručnosti (</a:t>
            </a:r>
            <a:r>
              <a:rPr lang="cs-CZ" altLang="cs-CZ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</a:t>
            </a: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Vv</a:t>
            </a: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,..) se koná: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15. března do 23. dubna</a:t>
            </a:r>
          </a:p>
          <a:p>
            <a:pPr marL="355600" lvl="1" indent="0" algn="just">
              <a:spcBef>
                <a:spcPts val="600"/>
              </a:spcBef>
              <a:buClr>
                <a:srgbClr val="0F189C"/>
              </a:buClr>
              <a:buNone/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lvl="1" indent="0" algn="just">
              <a:spcBef>
                <a:spcPts val="600"/>
              </a:spcBef>
              <a:buClr>
                <a:srgbClr val="0F189C"/>
              </a:buClr>
              <a:buNone/>
              <a:defRPr/>
            </a:pP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Vedení SŠ může zveřejnit seznam:</a:t>
            </a: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uspěl/ neuspěl</a:t>
            </a:r>
          </a:p>
          <a:p>
            <a:pPr marL="355600" lvl="1" indent="0" algn="just">
              <a:spcBef>
                <a:spcPts val="600"/>
              </a:spcBef>
              <a:buClr>
                <a:srgbClr val="0F189C"/>
              </a:buClr>
              <a:buNone/>
              <a:defRPr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přijetí až </a:t>
            </a:r>
            <a:r>
              <a:rPr lang="cs-CZ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cs-CZ" sz="2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května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ostatními obory</a:t>
            </a:r>
          </a:p>
          <a:p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xmlns="" val="2667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764704"/>
            <a:ext cx="7543800" cy="748455"/>
          </a:xfrm>
        </p:spPr>
        <p:txBody>
          <a:bodyPr>
            <a:normAutofit/>
          </a:bodyPr>
          <a:lstStyle/>
          <a:p>
            <a:pPr algn="ctr"/>
            <a:r>
              <a:rPr lang="cs-CZ" sz="5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Vyplňování přihlášek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30000"/>
              </a:spcBef>
              <a:buClr>
                <a:srgbClr val="19489A"/>
              </a:buClr>
              <a:defRPr/>
            </a:pPr>
            <a:endParaRPr lang="cs-CZ" altLang="cs-CZ" sz="2200" dirty="0"/>
          </a:p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565C8DB-3E2C-10C6-A572-FE11698DCEB2}"/>
              </a:ext>
            </a:extLst>
          </p:cNvPr>
          <p:cNvSpPr txBox="1"/>
          <p:nvPr/>
        </p:nvSpPr>
        <p:spPr>
          <a:xfrm>
            <a:off x="422331" y="1412776"/>
            <a:ext cx="854215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0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Elektronicky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přes informační systém 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www.dipsy.cz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s ověřenou elektronickou identitou NIA </a:t>
            </a:r>
            <a:r>
              <a:rPr lang="cs-CZ" sz="2000" dirty="0"/>
              <a:t>–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nejčastěji 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Mobilní klíč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eGovernmentu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 a Bankovní identita</a:t>
            </a: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předvyplní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se osobní údaje, rodič vyplní školy/obory + nahraje přílohy,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které po něm bude systém chtít (vysvědčení, potvrzení od lékaře apod.)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000" b="1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Výpis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 www.dipsy.cz – bez elektronické identity nutno vyplnit osobní údaje, školy/obory + nahrát přílohy, systém zašle přihlášku na e-mail –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potřeba vytisknout a osobně doručit/ poslat doporučeně do škol 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0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Tiskopis přihlášky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vytisknout prázdné formuláře, vyplnit ručně, ke každému přiložit přílohy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doručit na příslušné SŠ osobně nebo doporučeně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976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5660D8-EDDE-4B16-81EB-9AB75CA16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9" y="466573"/>
            <a:ext cx="7543800" cy="1044665"/>
          </a:xfrm>
        </p:spPr>
        <p:txBody>
          <a:bodyPr>
            <a:normAutofit/>
          </a:bodyPr>
          <a:lstStyle/>
          <a:p>
            <a:pPr algn="ctr"/>
            <a:r>
              <a:rPr lang="cs-CZ" sz="5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k přihláškám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752DD63B-7CF0-4A60-881A-68BA03176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47562"/>
          </a:xfrm>
        </p:spPr>
        <p:txBody>
          <a:bodyPr/>
          <a:lstStyle/>
          <a:p>
            <a:r>
              <a:rPr lang="cs-CZ" dirty="0"/>
              <a:t>1.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Výpis hodnocení za 8. a 9. ročník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vydá škola spolu s pololetním vysvědčením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Lékařský posudek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zdravotní způsobilosti ke vzdělávání na SŠ (potvrzení od lékaře = PLP) – vydá dětský lékař za poplatek, potvrzení musí obsahovat správný kód oboru, kam se žák hlásí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Formulář ke stažení zde: 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https://msmt.gov.cz/file/61876/</a:t>
            </a: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Diplomy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ze soutěží a sportu/ Vysvědčení ze ZUŠ/ Certifikáty o absolvování kurzů/ …..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Všechny přílohy se přikládají ve formě prostého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skenu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fotografie nebo kopie. Není třeba ověřovat. Originály neposílat.</a:t>
            </a:r>
          </a:p>
        </p:txBody>
      </p:sp>
    </p:spTree>
    <p:extLst>
      <p:ext uri="{BB962C8B-B14F-4D97-AF65-F5344CB8AC3E}">
        <p14:creationId xmlns:p14="http://schemas.microsoft.com/office/powerpoint/2010/main" xmlns="" val="320934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32387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Termíny a místo konání přijímacích zkoušek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/>
            </a:r>
            <a:b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26778"/>
            <a:ext cx="8229600" cy="5256584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  <a:buClr>
                <a:srgbClr val="19489A"/>
              </a:buClr>
              <a:defRPr/>
            </a:pPr>
            <a:endParaRPr lang="cs-CZ" altLang="cs-CZ" sz="2200" b="1" dirty="0">
              <a:solidFill>
                <a:srgbClr val="C00000"/>
              </a:solidFill>
            </a:endParaRPr>
          </a:p>
          <a:p>
            <a:pPr marL="0" indent="0" algn="just">
              <a:spcBef>
                <a:spcPct val="50000"/>
              </a:spcBef>
              <a:buClr>
                <a:srgbClr val="19489A"/>
              </a:buClr>
              <a:buNone/>
              <a:defRPr/>
            </a:pP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Jednotná přijímací zkouška = JPZ </a:t>
            </a: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(pouze pro maturitní obory)</a:t>
            </a:r>
          </a:p>
          <a:p>
            <a:pPr marL="0" indent="0">
              <a:spcBef>
                <a:spcPct val="50000"/>
              </a:spcBef>
              <a:buClr>
                <a:srgbClr val="19489A"/>
              </a:buClr>
              <a:buFontTx/>
              <a:buNone/>
              <a:defRPr/>
            </a:pPr>
            <a:r>
              <a:rPr lang="cs-CZ" alt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Tyto zkoušky jsou STEJNÉ = JEDNOTNÉ pro všechny školy. Proběhnou ve dvou ŘÁDNÝCH termínech a systém sám bude přidělovat, kde žák bude zkoušku vykonávat (rozvrstvení pro školy, nejbližší pro žáka vždy ze škol kam se hlásí).</a:t>
            </a:r>
          </a:p>
          <a:p>
            <a:pPr marL="0" indent="0">
              <a:spcBef>
                <a:spcPct val="50000"/>
              </a:spcBef>
              <a:buClr>
                <a:srgbClr val="19489A"/>
              </a:buClr>
              <a:buFontTx/>
              <a:buNone/>
              <a:defRPr/>
            </a:pPr>
            <a:r>
              <a:rPr lang="cs-CZ" sz="2200" b="1" u="sng" dirty="0">
                <a:latin typeface="Arial" panose="020B0604020202020204" pitchFamily="34" charset="0"/>
                <a:cs typeface="Arial" panose="020B0604020202020204" pitchFamily="34" charset="0"/>
              </a:rPr>
              <a:t>Čtyřleté obory vzdělání: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ct val="50000"/>
              </a:spcBef>
              <a:buClr>
                <a:srgbClr val="19489A"/>
              </a:buClr>
              <a:buNone/>
              <a:defRPr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termín: pátek </a:t>
            </a:r>
            <a:r>
              <a:rPr 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dubna 2025</a:t>
            </a:r>
          </a:p>
          <a:p>
            <a:pPr marL="0" indent="0">
              <a:spcBef>
                <a:spcPct val="50000"/>
              </a:spcBef>
              <a:buClr>
                <a:srgbClr val="19489A"/>
              </a:buClr>
              <a:buNone/>
              <a:defRPr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termín: pondělí </a:t>
            </a:r>
            <a:r>
              <a:rPr 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dubna 2025</a:t>
            </a:r>
          </a:p>
          <a:p>
            <a:pPr marL="0" indent="0">
              <a:spcBef>
                <a:spcPct val="50000"/>
              </a:spcBef>
              <a:buClr>
                <a:srgbClr val="19489A"/>
              </a:buClr>
              <a:buNone/>
              <a:defRPr/>
            </a:pP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Náhradní termín: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29. a 30. dubna 2025</a:t>
            </a:r>
          </a:p>
        </p:txBody>
      </p:sp>
    </p:spTree>
    <p:extLst>
      <p:ext uri="{BB962C8B-B14F-4D97-AF65-F5344CB8AC3E}">
        <p14:creationId xmlns:p14="http://schemas.microsoft.com/office/powerpoint/2010/main" xmlns="" val="508049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702236"/>
          </a:xfrm>
        </p:spPr>
        <p:txBody>
          <a:bodyPr>
            <a:normAutofit fontScale="90000"/>
          </a:bodyPr>
          <a:lstStyle/>
          <a:p>
            <a:pPr algn="ctr"/>
            <a: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cs-CZ" altLang="cs-CZ" sz="5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Specifikace JPZ</a:t>
            </a:r>
            <a: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cs-CZ" altLang="cs-CZ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18867"/>
            <a:ext cx="7920879" cy="4743992"/>
          </a:xfrm>
        </p:spPr>
        <p:txBody>
          <a:bodyPr>
            <a:normAutofit fontScale="92500" lnSpcReduction="20000"/>
          </a:bodyPr>
          <a:lstStyle/>
          <a:p>
            <a:pPr marL="0" lvl="1" indent="0">
              <a:spcBef>
                <a:spcPct val="50000"/>
              </a:spcBef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Každý uchazeč </a:t>
            </a: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jednotné přijímací zkoušky v 1. kole konat </a:t>
            </a:r>
            <a:r>
              <a:rPr lang="cs-CZ" sz="24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dvakrát.</a:t>
            </a:r>
          </a:p>
          <a:p>
            <a:pPr eaLnBrk="0" fontAlgn="base" hangingPunct="0"/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Zkušební předmět: </a:t>
            </a:r>
          </a:p>
          <a:p>
            <a:pPr marL="0" indent="0" eaLnBrk="0" fontAlgn="base" hangingPunc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ČJ – časový limit: 60 minut</a:t>
            </a:r>
          </a:p>
          <a:p>
            <a:pPr marL="0" indent="0" eaLnBrk="0" fontAlgn="base" hangingPunc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max. počet bodů: 50</a:t>
            </a:r>
          </a:p>
          <a:p>
            <a:pPr marL="0" indent="0" eaLnBrk="0" fontAlgn="base" hangingPunc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M – časový limit: 70 minut</a:t>
            </a:r>
          </a:p>
          <a:p>
            <a:pPr marL="0" indent="0" eaLnBrk="0" fontAlgn="base" hangingPunc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max. počet bodů: 50</a:t>
            </a:r>
          </a:p>
          <a:p>
            <a:pPr marL="90488" lvl="1" indent="0" algn="just">
              <a:spcBef>
                <a:spcPts val="600"/>
              </a:spcBef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uchazeč koná jednotnou zkoušku dvakrát, do hodnocení přijímacího řízení se mu </a:t>
            </a: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započte lepší výsledek z každého testu!!!</a:t>
            </a:r>
          </a:p>
          <a:p>
            <a:pPr algn="just">
              <a:spcBef>
                <a:spcPts val="1000"/>
              </a:spcBef>
              <a:buClr>
                <a:srgbClr val="19489A"/>
              </a:buClr>
            </a:pP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Povolené pomůcky </a:t>
            </a: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– modře či černě píšící propisovací tužka, rýsovací potřeby (kalkulačka a tabulky nejsou povoleny).</a:t>
            </a:r>
          </a:p>
          <a:p>
            <a:pPr>
              <a:spcBef>
                <a:spcPts val="1000"/>
              </a:spcBef>
              <a:spcAft>
                <a:spcPts val="600"/>
              </a:spcAft>
              <a:buClr>
                <a:srgbClr val="19489A"/>
              </a:buClr>
            </a:pP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SŠ organizují pro uchazeče </a:t>
            </a:r>
            <a:r>
              <a:rPr lang="cs-CZ" altLang="cs-CZ" sz="2200" b="1" dirty="0">
                <a:solidFill>
                  <a:srgbClr val="C00000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přijímací zkoušky nanečisto </a:t>
            </a:r>
            <a:r>
              <a:rPr lang="cs-CZ" altLang="cs-CZ" sz="2200" dirty="0"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(</a:t>
            </a:r>
            <a:r>
              <a:rPr lang="cs-CZ" altLang="cs-CZ" sz="2200" b="1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únor 2025</a:t>
            </a:r>
            <a:r>
              <a:rPr lang="cs-CZ" altLang="cs-CZ" sz="2200" dirty="0">
                <a:solidFill>
                  <a:schemeClr val="tx1"/>
                </a:solidFill>
                <a:latin typeface="Arial" panose="020B0604020202020204" pitchFamily="34" charset="0"/>
                <a:ea typeface="Microsoft YaHei" pitchFamily="34" charset="-122"/>
                <a:cs typeface="Arial" panose="020B0604020202020204" pitchFamily="34" charset="0"/>
              </a:rPr>
              <a:t>).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cs-CZ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spcBef>
                <a:spcPts val="600"/>
              </a:spcBef>
              <a:buNone/>
              <a:defRPr/>
            </a:pP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06552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538581"/>
            <a:ext cx="7543800" cy="900649"/>
          </a:xfrm>
        </p:spPr>
        <p:txBody>
          <a:bodyPr>
            <a:normAutofit/>
          </a:bodyPr>
          <a:lstStyle/>
          <a:p>
            <a:pPr algn="ctr"/>
            <a:r>
              <a:rPr lang="cs-CZ" altLang="cs-CZ" sz="5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uchazečů</a:t>
            </a:r>
            <a:endParaRPr lang="cs-CZ" sz="5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47562"/>
          </a:xfrm>
        </p:spPr>
        <p:txBody>
          <a:bodyPr>
            <a:normAutofit/>
          </a:bodyPr>
          <a:lstStyle/>
          <a:p>
            <a:pPr>
              <a:spcBef>
                <a:spcPct val="30000"/>
              </a:spcBef>
              <a:spcAft>
                <a:spcPts val="400"/>
              </a:spcAft>
              <a:buClr>
                <a:srgbClr val="0F189C"/>
              </a:buClr>
              <a:defRPr/>
            </a:pP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Uchazeči budou hodnoceni na základě:</a:t>
            </a:r>
          </a:p>
          <a:p>
            <a:pPr marL="630238" lvl="1" indent="-274638">
              <a:spcBef>
                <a:spcPts val="400"/>
              </a:spcBef>
              <a:buClr>
                <a:srgbClr val="0F189C"/>
              </a:buClr>
              <a:defRPr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výsledků dosažených v JPZ</a:t>
            </a:r>
          </a:p>
          <a:p>
            <a:pPr marL="630238" lvl="1" indent="-274638">
              <a:spcBef>
                <a:spcPts val="400"/>
              </a:spcBef>
              <a:buClr>
                <a:srgbClr val="0F189C"/>
              </a:buClr>
              <a:defRPr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na vysvědčeních z předchozího vzdělávání (jen některé školy)</a:t>
            </a:r>
          </a:p>
          <a:p>
            <a:pPr marL="630238" lvl="1" indent="-274638">
              <a:spcBef>
                <a:spcPts val="400"/>
              </a:spcBef>
              <a:buClr>
                <a:srgbClr val="0F189C"/>
              </a:buClr>
              <a:defRPr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výsledku talentové zkoušky či školní přijímací zkoušky (bude-li stanovena)</a:t>
            </a:r>
          </a:p>
          <a:p>
            <a:pPr algn="just">
              <a:spcBef>
                <a:spcPts val="1200"/>
              </a:spcBef>
              <a:buClr>
                <a:srgbClr val="19489A"/>
              </a:buClr>
              <a:defRPr/>
            </a:pP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jednotných testů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 ČJ a z M se na celkovém hodnocení uchazeče v rámci přijímacího řízení bude</a:t>
            </a:r>
            <a:r>
              <a:rPr lang="cs-CZ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podílet </a:t>
            </a:r>
            <a:r>
              <a:rPr lang="cs-CZ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60 %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24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91361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14519</TotalTime>
  <Words>589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Retrospektiva</vt:lpstr>
      <vt:lpstr>Přijímací řízení  ve školním roce 2024/2025 </vt:lpstr>
      <vt:lpstr> Jak se dostat na SŠ? </vt:lpstr>
      <vt:lpstr>        Přihláška ke vzdělávání  </vt:lpstr>
      <vt:lpstr> Přijímání do oborů vzdělání  s talentovou zkouškou </vt:lpstr>
      <vt:lpstr>Vyplňování přihlášek</vt:lpstr>
      <vt:lpstr>Přílohy k přihláškám</vt:lpstr>
      <vt:lpstr> Termíny a místo konání přijímacích zkoušek </vt:lpstr>
      <vt:lpstr> Specifikace JPZ </vt:lpstr>
      <vt:lpstr>Hodnocení uchazečů</vt:lpstr>
      <vt:lpstr> Výsledky přijímacího řízení </vt:lpstr>
      <vt:lpstr> Další kola přijímacího řízení  </vt:lpstr>
      <vt:lpstr> Informace k přijímacímu řízení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Voborníková</dc:creator>
  <cp:lastModifiedBy>Tomas</cp:lastModifiedBy>
  <cp:revision>69</cp:revision>
  <dcterms:created xsi:type="dcterms:W3CDTF">2020-11-15T21:29:47Z</dcterms:created>
  <dcterms:modified xsi:type="dcterms:W3CDTF">2024-11-13T20:29:48Z</dcterms:modified>
</cp:coreProperties>
</file>